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341" r:id="rId3"/>
    <p:sldId id="350" r:id="rId4"/>
    <p:sldId id="343" r:id="rId5"/>
    <p:sldId id="369" r:id="rId6"/>
    <p:sldId id="351" r:id="rId7"/>
    <p:sldId id="352" r:id="rId8"/>
    <p:sldId id="370" r:id="rId9"/>
    <p:sldId id="371" r:id="rId10"/>
    <p:sldId id="344" r:id="rId11"/>
    <p:sldId id="365" r:id="rId12"/>
    <p:sldId id="345" r:id="rId13"/>
  </p:sldIdLst>
  <p:sldSz cx="9144000" cy="6858000" type="screen4x3"/>
  <p:notesSz cx="6669088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4E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5" autoAdjust="0"/>
    <p:restoredTop sz="94660"/>
  </p:normalViewPr>
  <p:slideViewPr>
    <p:cSldViewPr>
      <p:cViewPr varScale="1">
        <p:scale>
          <a:sx n="41" d="100"/>
          <a:sy n="41" d="100"/>
        </p:scale>
        <p:origin x="1374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8849F-2124-4364-AA72-B97B28EB316A}" type="datetimeFigureOut">
              <a:rPr lang="de-AT" smtClean="0"/>
              <a:t>23.01.2019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377363"/>
            <a:ext cx="288925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CD2F07-4524-48DC-A5DD-006036EA3317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8667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/>
          <a:lstStyle>
            <a:lvl1pPr algn="r">
              <a:defRPr sz="1200"/>
            </a:lvl1pPr>
          </a:lstStyle>
          <a:p>
            <a:fld id="{F0D65AFA-B728-42E1-8EA7-CAF5C47FC969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512" tIns="47256" rIns="94512" bIns="47256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4512" tIns="47256" rIns="94512" bIns="4725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4512" tIns="47256" rIns="94512" bIns="47256" rtlCol="0" anchor="b"/>
          <a:lstStyle>
            <a:lvl1pPr algn="r">
              <a:defRPr sz="1200"/>
            </a:lvl1pPr>
          </a:lstStyle>
          <a:p>
            <a:fld id="{348ED175-BA3D-4E79-BEEE-F4197910D7DF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6743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A356-AD0F-4324-94BE-5B0127190B5D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2246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10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641308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11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20726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A5A356-AD0F-4324-94BE-5B0127190B5D}" type="slidenum">
              <a:rPr lang="de-AT" smtClean="0"/>
              <a:pPr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415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2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23072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3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26092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09562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5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83623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6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049727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3507172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09780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493A80-C56E-4038-8546-869F94E918AD}" type="slidenum">
              <a:rPr lang="de-AT" smtClean="0"/>
              <a:pPr/>
              <a:t>9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1569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08841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8414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04272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EWI Tite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tzivanop\Desktop\PPT 16zu9\Hintergründe\PPT VORLAGE HINTERGRUND EUROPA33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00"/>
            <a:ext cx="9185495" cy="68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Bildplatzhalter 6"/>
          <p:cNvSpPr>
            <a:spLocks noGrp="1"/>
          </p:cNvSpPr>
          <p:nvPr>
            <p:ph type="pic" sz="quarter" idx="10" hasCustomPrompt="1"/>
          </p:nvPr>
        </p:nvSpPr>
        <p:spPr>
          <a:xfrm>
            <a:off x="323678" y="404589"/>
            <a:ext cx="863946" cy="792163"/>
          </a:xfrm>
        </p:spPr>
        <p:txBody>
          <a:bodyPr>
            <a:noAutofit/>
          </a:bodyPr>
          <a:lstStyle>
            <a:lvl1pPr marL="0" indent="0">
              <a:buNone/>
              <a:defRPr sz="1000" baseline="0"/>
            </a:lvl1pPr>
          </a:lstStyle>
          <a:p>
            <a:r>
              <a:rPr lang="de-AT" dirty="0"/>
              <a:t>Optional Logo</a:t>
            </a:r>
          </a:p>
        </p:txBody>
      </p:sp>
    </p:spTree>
    <p:extLst>
      <p:ext uri="{BB962C8B-B14F-4D97-AF65-F5344CB8AC3E}">
        <p14:creationId xmlns:p14="http://schemas.microsoft.com/office/powerpoint/2010/main" val="371220533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Universität Inhalts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:\PRESSESTELLE\PowerPointPräsentation\Grafiken\4zu3\PPTs 4zu3\HINTERGRÜNDE\PPT VORLAGE HINTERGRUND15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00"/>
            <a:ext cx="914586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467544" y="1700808"/>
            <a:ext cx="7992888" cy="4320480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Text</a:t>
            </a:r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467544" y="620692"/>
            <a:ext cx="6768752" cy="648073"/>
          </a:xfrm>
        </p:spPr>
        <p:txBody>
          <a:bodyPr>
            <a:noAutofit/>
          </a:bodyPr>
          <a:lstStyle>
            <a:lvl1pPr algn="l">
              <a:defRPr sz="3600" b="1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7" name="Textfeld 6"/>
          <p:cNvSpPr txBox="1"/>
          <p:nvPr userDrawn="1"/>
        </p:nvSpPr>
        <p:spPr>
          <a:xfrm>
            <a:off x="8207290" y="6150941"/>
            <a:ext cx="5411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56108E9-0BB1-46BE-B52C-447D2D187DBA}" type="slidenum">
              <a:rPr lang="de-AT" sz="120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/>
              <a:t>‹#›</a:t>
            </a:fld>
            <a:endParaRPr lang="de-AT" sz="1200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271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2384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8303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23288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007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334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2050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426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6236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6B747-4F1B-46CB-A784-F1FBC35E1822}" type="datetimeFigureOut">
              <a:rPr lang="de-AT" smtClean="0"/>
              <a:pPr/>
              <a:t>23.01.2019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C79AF-3FAA-46FF-ADF8-4C23BED2E5F0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841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hyperlink" Target="mailto:sascha.ferz@uni-graz.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27784" y="2276872"/>
            <a:ext cx="6696744" cy="12208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Mediation Law in Austria</a:t>
            </a:r>
          </a:p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Sascha </a:t>
            </a:r>
            <a:r>
              <a:rPr lang="de-AT" sz="2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Ferz</a:t>
            </a:r>
            <a:endParaRPr lang="de-A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85184"/>
            <a:ext cx="2983992" cy="649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92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05769"/>
            <a:ext cx="6768752" cy="648073"/>
          </a:xfrm>
        </p:spPr>
        <p:txBody>
          <a:bodyPr/>
          <a:lstStyle/>
          <a:p>
            <a:pPr marL="285750" indent="-285750">
              <a:spcBef>
                <a:spcPts val="1200"/>
              </a:spcBef>
            </a:pPr>
            <a:r>
              <a:rPr lang="de-AT" sz="2500" dirty="0">
                <a:solidFill>
                  <a:srgbClr val="C00000"/>
                </a:solidFill>
              </a:rPr>
              <a:t>  Mediation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Cross-border – Relationship between Civil Law Mediation Act and EU Mediation Act</a:t>
            </a:r>
            <a:endParaRPr lang="de-AT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80054" y="1701362"/>
            <a:ext cx="76328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GB" sz="2000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Art. 5 of the EU Mediation Act states a distinction between non-registered and registered mediators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In ‘mixed’ co-mediations the level of protection of the parties varies; only in relation to the suspension of time limits the higher standard in Art. 22 Civil Law Mediation Act applies (norm conflict)</a:t>
            </a:r>
            <a:endParaRPr lang="en-GB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3718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50154"/>
            <a:ext cx="6768752" cy="648073"/>
          </a:xfrm>
        </p:spPr>
        <p:txBody>
          <a:bodyPr/>
          <a:lstStyle/>
          <a:p>
            <a:pPr marL="285750" indent="-285750">
              <a:spcBef>
                <a:spcPts val="1200"/>
              </a:spcBef>
            </a:pPr>
            <a:r>
              <a:rPr lang="de-AT" sz="2500" dirty="0">
                <a:solidFill>
                  <a:srgbClr val="C00000"/>
                </a:solidFill>
              </a:rPr>
              <a:t>  Mediation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de-AT" sz="2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Results</a:t>
            </a:r>
            <a:r>
              <a:rPr lang="de-AT" sz="25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&amp; </a:t>
            </a:r>
            <a:r>
              <a:rPr lang="de-AT" sz="25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Consequences</a:t>
            </a:r>
            <a:endParaRPr lang="de-AT" sz="2000" b="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349" y="265142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660397" y="451653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 </a:t>
            </a:r>
            <a:endParaRPr lang="en-GB" sz="2000" b="1" dirty="0"/>
          </a:p>
          <a:p>
            <a:pPr>
              <a:spcBef>
                <a:spcPts val="1200"/>
              </a:spcBef>
            </a:pP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660397" y="2314258"/>
            <a:ext cx="76328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Stable legal foundation for mediation in Austria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But a variety of regulations for a small market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Difficult (selection and </a:t>
            </a:r>
            <a:r>
              <a:rPr lang="en-GB" sz="2400" dirty="0" err="1"/>
              <a:t>councelling</a:t>
            </a:r>
            <a:r>
              <a:rPr lang="en-GB" sz="2400" dirty="0"/>
              <a:t>) process for the parties 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Trust in mediation as dispute resolution method is not ensured 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60720" y="3760685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43646876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607976" y="1988840"/>
            <a:ext cx="6696744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 am </a:t>
            </a:r>
            <a:r>
              <a:rPr lang="de-AT" sz="2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looking</a:t>
            </a:r>
            <a:r>
              <a:rPr lang="de-A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2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forward</a:t>
            </a:r>
            <a:r>
              <a:rPr lang="de-A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to </a:t>
            </a:r>
            <a:r>
              <a:rPr lang="de-AT" sz="2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</a:t>
            </a:r>
            <a:r>
              <a:rPr lang="de-A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AT" sz="28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discussion</a:t>
            </a:r>
            <a:r>
              <a:rPr lang="de-AT" sz="28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endParaRPr lang="de-AT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5085184"/>
            <a:ext cx="2983992" cy="649224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2627784" y="2924944"/>
            <a:ext cx="6696744" cy="1146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840"/>
              </a:lnSpc>
              <a:spcAft>
                <a:spcPts val="1200"/>
              </a:spcAft>
            </a:pPr>
            <a:r>
              <a:rPr lang="de-AT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sascha.ferz@uni-graz.at</a:t>
            </a:r>
            <a:endParaRPr lang="de-A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lnSpc>
                <a:spcPts val="3840"/>
              </a:lnSpc>
              <a:spcAft>
                <a:spcPts val="1200"/>
              </a:spcAft>
            </a:pPr>
            <a:endParaRPr lang="de-AT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23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966040"/>
            <a:ext cx="7992888" cy="4320480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2400" dirty="0">
                <a:latin typeface="+mn-lt"/>
              </a:rPr>
              <a:t>A </a:t>
            </a:r>
            <a:r>
              <a:rPr lang="de-AT" sz="2400" dirty="0" err="1">
                <a:latin typeface="+mn-lt"/>
              </a:rPr>
              <a:t>cross-border</a:t>
            </a:r>
            <a:r>
              <a:rPr lang="de-AT" sz="2400" dirty="0">
                <a:latin typeface="+mn-lt"/>
              </a:rPr>
              <a:t> </a:t>
            </a:r>
            <a:r>
              <a:rPr lang="de-AT" sz="2400" dirty="0" err="1">
                <a:latin typeface="+mn-lt"/>
              </a:rPr>
              <a:t>divorce</a:t>
            </a:r>
            <a:endParaRPr lang="de-AT" sz="2400" dirty="0">
              <a:latin typeface="+mn-lt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2400" dirty="0">
                <a:latin typeface="+mn-lt"/>
              </a:rPr>
              <a:t>Civil Law Mediation Act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sz="2400" dirty="0">
                <a:latin typeface="+mn-lt"/>
              </a:rPr>
              <a:t>Registered </a:t>
            </a:r>
            <a:r>
              <a:rPr lang="de-AT" sz="2400" dirty="0" err="1">
                <a:latin typeface="+mn-lt"/>
              </a:rPr>
              <a:t>and</a:t>
            </a:r>
            <a:r>
              <a:rPr lang="de-AT" sz="2400" dirty="0">
                <a:latin typeface="+mn-lt"/>
              </a:rPr>
              <a:t> non-registered </a:t>
            </a:r>
            <a:r>
              <a:rPr lang="de-AT" sz="2400" dirty="0" err="1">
                <a:latin typeface="+mn-lt"/>
              </a:rPr>
              <a:t>mediators</a:t>
            </a:r>
            <a:endParaRPr lang="de-AT" sz="2400" dirty="0">
              <a:latin typeface="+mn-lt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latin typeface="+mn-lt"/>
              </a:rPr>
              <a:t>Mediation Directive 2008/52/EC and EU-Mediation Act </a:t>
            </a:r>
          </a:p>
          <a:p>
            <a:pPr marL="800100" lvl="1" indent="-3429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chemeClr val="tx1"/>
                </a:solidFill>
                <a:latin typeface="+mn-lt"/>
              </a:rPr>
              <a:t>Suspension of time limits, confidentiality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chemeClr val="tx1"/>
                </a:solidFill>
                <a:latin typeface="+mj-lt"/>
              </a:rPr>
              <a:t>Results/Consequences</a:t>
            </a:r>
          </a:p>
          <a:p>
            <a:pPr>
              <a:spcBef>
                <a:spcPts val="1200"/>
              </a:spcBef>
            </a:pPr>
            <a:endParaRPr lang="en-GB" dirty="0">
              <a:solidFill>
                <a:schemeClr val="tx1"/>
              </a:solidFill>
              <a:latin typeface="+mn-lt"/>
            </a:endParaRPr>
          </a:p>
          <a:p>
            <a:pPr marL="800100" lvl="1" indent="-342900" algn="l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GB" sz="2400" dirty="0">
              <a:solidFill>
                <a:schemeClr val="tx1"/>
              </a:solidFill>
              <a:latin typeface="+mn-lt"/>
            </a:endParaRPr>
          </a:p>
          <a:p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AT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AT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AT" dirty="0"/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523432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 Law in Austria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Overview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327922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611275" y="1668328"/>
            <a:ext cx="7992888" cy="432048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dirty="0">
                <a:latin typeface="+mj-lt"/>
              </a:rPr>
              <a:t>Sarah </a:t>
            </a:r>
            <a:r>
              <a:rPr lang="de-AT" sz="2400" dirty="0" err="1">
                <a:latin typeface="+mj-lt"/>
              </a:rPr>
              <a:t>and</a:t>
            </a:r>
            <a:r>
              <a:rPr lang="de-AT" sz="2400" dirty="0">
                <a:latin typeface="+mj-lt"/>
              </a:rPr>
              <a:t> Sven – </a:t>
            </a:r>
            <a:r>
              <a:rPr lang="de-AT" sz="2400" dirty="0" err="1">
                <a:latin typeface="+mj-lt"/>
              </a:rPr>
              <a:t>married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couple</a:t>
            </a:r>
            <a:endParaRPr lang="de-AT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dirty="0">
                <a:latin typeface="+mj-lt"/>
              </a:rPr>
              <a:t>Want </a:t>
            </a:r>
            <a:r>
              <a:rPr lang="de-AT" sz="2400" dirty="0" err="1">
                <a:latin typeface="+mj-lt"/>
              </a:rPr>
              <a:t>to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get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divorced</a:t>
            </a:r>
            <a:endParaRPr lang="de-AT" sz="2400" dirty="0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dirty="0">
                <a:latin typeface="+mj-lt"/>
              </a:rPr>
              <a:t>Sarah </a:t>
            </a:r>
            <a:r>
              <a:rPr lang="de-AT" sz="2400" dirty="0" err="1">
                <a:latin typeface="+mj-lt"/>
              </a:rPr>
              <a:t>lives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with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their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son</a:t>
            </a:r>
            <a:r>
              <a:rPr lang="de-AT" sz="2400" dirty="0">
                <a:latin typeface="+mj-lt"/>
              </a:rPr>
              <a:t>, Victor, in Graz, Austria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dirty="0">
                <a:latin typeface="+mj-lt"/>
              </a:rPr>
              <a:t>Sven </a:t>
            </a:r>
            <a:r>
              <a:rPr lang="de-AT" sz="2400" dirty="0" err="1">
                <a:latin typeface="+mj-lt"/>
              </a:rPr>
              <a:t>lives</a:t>
            </a:r>
            <a:r>
              <a:rPr lang="de-AT" sz="2400" dirty="0">
                <a:latin typeface="+mj-lt"/>
              </a:rPr>
              <a:t> in Berlin, Germany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dirty="0">
                <a:latin typeface="+mj-lt"/>
              </a:rPr>
              <a:t>Mediation: Best </a:t>
            </a:r>
            <a:r>
              <a:rPr lang="de-AT" sz="2400" dirty="0" err="1">
                <a:latin typeface="+mj-lt"/>
              </a:rPr>
              <a:t>interest</a:t>
            </a:r>
            <a:r>
              <a:rPr lang="de-AT" sz="2400" dirty="0">
                <a:latin typeface="+mj-lt"/>
              </a:rPr>
              <a:t> of </a:t>
            </a:r>
            <a:r>
              <a:rPr lang="de-AT" sz="2400" dirty="0" err="1">
                <a:latin typeface="+mj-lt"/>
              </a:rPr>
              <a:t>their</a:t>
            </a:r>
            <a:r>
              <a:rPr lang="de-AT" sz="2400" dirty="0">
                <a:latin typeface="+mj-lt"/>
              </a:rPr>
              <a:t> </a:t>
            </a:r>
            <a:r>
              <a:rPr lang="de-AT" sz="2400" dirty="0" err="1">
                <a:latin typeface="+mj-lt"/>
              </a:rPr>
              <a:t>child</a:t>
            </a:r>
            <a:r>
              <a:rPr lang="de-AT" sz="2400" dirty="0">
                <a:latin typeface="+mj-lt"/>
              </a:rPr>
              <a:t>, mutual </a:t>
            </a:r>
            <a:r>
              <a:rPr lang="de-AT" sz="2400" dirty="0" err="1">
                <a:latin typeface="+mj-lt"/>
              </a:rPr>
              <a:t>solution</a:t>
            </a:r>
            <a:r>
              <a:rPr lang="de-AT" sz="2400" dirty="0">
                <a:latin typeface="+mj-lt"/>
              </a:rPr>
              <a:t>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400" dirty="0">
                <a:latin typeface="+mj-lt"/>
              </a:rPr>
              <a:t>Mediators: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AT" sz="2000" dirty="0">
                <a:solidFill>
                  <a:schemeClr val="tx1"/>
                </a:solidFill>
                <a:latin typeface="+mj-lt"/>
              </a:rPr>
              <a:t>Life and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social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counsellor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Graz = registered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mediator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de-AT" sz="2000" dirty="0" err="1">
                <a:solidFill>
                  <a:schemeClr val="tx1"/>
                </a:solidFill>
                <a:latin typeface="+mj-lt"/>
              </a:rPr>
              <a:t>Lawyer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and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mediator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AT" sz="2000" dirty="0" err="1">
                <a:solidFill>
                  <a:schemeClr val="tx1"/>
                </a:solidFill>
                <a:latin typeface="+mj-lt"/>
              </a:rPr>
              <a:t>from</a:t>
            </a:r>
            <a:r>
              <a:rPr lang="de-AT" sz="2000" dirty="0">
                <a:solidFill>
                  <a:schemeClr val="tx1"/>
                </a:solidFill>
                <a:latin typeface="+mj-lt"/>
              </a:rPr>
              <a:t> Germany</a:t>
            </a:r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523432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 Law in Austria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de-AT" sz="25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</a:t>
            </a:r>
            <a:r>
              <a:rPr lang="de-AT" sz="2500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cross-border</a:t>
            </a:r>
            <a:r>
              <a:rPr lang="de-AT" sz="2500" b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AT" sz="2500" b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divorce</a:t>
            </a:r>
            <a:endParaRPr lang="de-AT" sz="2500" b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584207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05769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 Law in Austria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Civil Law Mediation Act (2003)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43544" y="1484784"/>
            <a:ext cx="752835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Limited to </a:t>
            </a:r>
            <a:r>
              <a:rPr lang="en-US" sz="2400" b="1" dirty="0"/>
              <a:t>civil law disputes </a:t>
            </a:r>
            <a:r>
              <a:rPr lang="en-US" sz="2400" b="1" dirty="0">
                <a:solidFill>
                  <a:srgbClr val="C00000"/>
                </a:solidFill>
              </a:rPr>
              <a:t>(including mediation in divorce matters)</a:t>
            </a:r>
            <a:endParaRPr lang="en-US" sz="2400" b="1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Without guarantees of exclusivity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Initial approach to the professionalization of independent mediators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Regulates: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u="sng" dirty="0"/>
              <a:t>Requirements</a:t>
            </a:r>
            <a:r>
              <a:rPr lang="en-US" dirty="0"/>
              <a:t> and administrative procedure for the registration of mediators</a:t>
            </a:r>
          </a:p>
          <a:p>
            <a:pPr marL="1200150" lvl="2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any person over the age of 28 </a:t>
            </a:r>
          </a:p>
          <a:p>
            <a:pPr marL="1200150" lvl="2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that is </a:t>
            </a:r>
            <a:r>
              <a:rPr lang="en-US" b="1" dirty="0"/>
              <a:t>professionally qualified (220 to 365 units)</a:t>
            </a:r>
          </a:p>
          <a:p>
            <a:pPr marL="1200150" lvl="2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that is trustworthy and </a:t>
            </a:r>
            <a:endParaRPr lang="de-AT" dirty="0"/>
          </a:p>
          <a:p>
            <a:pPr marL="1200150" lvl="2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dirty="0"/>
              <a:t>that has taken out professional liability insurance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4669092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05769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 Law in Austria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Civil Law Mediation Act (2003)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843544" y="1340768"/>
            <a:ext cx="752835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…regulates: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Requirements and administrative procedure for the registration of training institutions and courses in lists kept by the Federal Minister for Justice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Rights and obligations of registered mediators (e.g. incompatibility, confidentiality, documentation and archiving, further training)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400" dirty="0"/>
              <a:t>Legal consequences (suspension of deadlines)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400" dirty="0"/>
              <a:t>Still possible to act as ‘non-registered mediator’ – professional law foundations are derived from existing regulatory regimes (Industrial Code &amp; liberal professions)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266375817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605769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de-AT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Non-Registered Mediators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755576" y="1323920"/>
            <a:ext cx="71996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endParaRPr lang="de-AT" sz="2400" b="1" dirty="0"/>
          </a:p>
          <a:p>
            <a:pPr>
              <a:spcBef>
                <a:spcPts val="600"/>
              </a:spcBef>
            </a:pPr>
            <a:r>
              <a:rPr lang="de-AT" sz="2400" b="1" dirty="0"/>
              <a:t>Family Mediators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Regulated in the Industrial Code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life and social counselling 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Required age: 18 years</a:t>
            </a: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Mediation is included in the scope of communication </a:t>
            </a:r>
            <a:r>
              <a:rPr lang="en-GB" sz="2400" dirty="0" err="1"/>
              <a:t>councelling</a:t>
            </a:r>
            <a:endParaRPr lang="en-GB" sz="2400" dirty="0"/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GB" sz="2400" dirty="0"/>
              <a:t>Only a few hours of mediation training</a:t>
            </a:r>
            <a:endParaRPr lang="de-AT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47603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2272" y="1012566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0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Mediation Directive 2008/52/EC on certain aspects of mediation in civil and commercial matters</a:t>
            </a:r>
            <a:endParaRPr lang="de-AT" sz="20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0025" y="374828"/>
            <a:ext cx="1298439" cy="1109956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755576" y="2132856"/>
            <a:ext cx="711283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dirty="0" err="1"/>
              <a:t>lower</a:t>
            </a:r>
            <a:r>
              <a:rPr lang="de-AT" dirty="0"/>
              <a:t> </a:t>
            </a:r>
            <a:r>
              <a:rPr lang="de-AT" dirty="0" err="1"/>
              <a:t>standards</a:t>
            </a:r>
            <a:r>
              <a:rPr lang="de-AT" dirty="0"/>
              <a:t> </a:t>
            </a:r>
            <a:r>
              <a:rPr lang="de-AT" dirty="0" err="1"/>
              <a:t>than</a:t>
            </a:r>
            <a:r>
              <a:rPr lang="de-AT" dirty="0"/>
              <a:t> </a:t>
            </a:r>
            <a:r>
              <a:rPr lang="de-AT" dirty="0" err="1"/>
              <a:t>existing</a:t>
            </a:r>
            <a:r>
              <a:rPr lang="de-AT" dirty="0"/>
              <a:t> </a:t>
            </a:r>
            <a:r>
              <a:rPr lang="de-AT" dirty="0" err="1"/>
              <a:t>regime</a:t>
            </a:r>
            <a:r>
              <a:rPr lang="de-AT" dirty="0"/>
              <a:t> in Austria (</a:t>
            </a:r>
            <a:r>
              <a:rPr lang="de-AT" dirty="0" err="1"/>
              <a:t>especially</a:t>
            </a:r>
            <a:r>
              <a:rPr lang="de-AT" dirty="0"/>
              <a:t> </a:t>
            </a:r>
            <a:r>
              <a:rPr lang="de-AT" dirty="0" err="1"/>
              <a:t>regarding</a:t>
            </a:r>
            <a:r>
              <a:rPr lang="de-AT" dirty="0"/>
              <a:t> </a:t>
            </a:r>
            <a:r>
              <a:rPr lang="de-AT" dirty="0" err="1"/>
              <a:t>the</a:t>
            </a:r>
            <a:r>
              <a:rPr lang="de-AT" dirty="0"/>
              <a:t> </a:t>
            </a:r>
            <a:r>
              <a:rPr lang="de-AT" dirty="0" err="1"/>
              <a:t>education</a:t>
            </a:r>
            <a:r>
              <a:rPr lang="de-AT" dirty="0"/>
              <a:t> and </a:t>
            </a:r>
            <a:r>
              <a:rPr lang="de-AT" dirty="0" err="1"/>
              <a:t>training</a:t>
            </a:r>
            <a:r>
              <a:rPr lang="de-AT" dirty="0"/>
              <a:t> of </a:t>
            </a:r>
            <a:r>
              <a:rPr lang="de-AT" dirty="0" err="1"/>
              <a:t>mediators</a:t>
            </a:r>
            <a:r>
              <a:rPr lang="de-AT" dirty="0"/>
              <a:t>)</a:t>
            </a:r>
            <a:r>
              <a:rPr lang="de-AT" dirty="0">
                <a:sym typeface="Wingdings" panose="05000000000000000000" pitchFamily="2" charset="2"/>
              </a:rPr>
              <a:t></a:t>
            </a:r>
            <a:r>
              <a:rPr lang="de-AT" dirty="0"/>
              <a:t> </a:t>
            </a:r>
            <a:r>
              <a:rPr lang="de-AT" dirty="0" err="1">
                <a:sym typeface="Wingdings" panose="05000000000000000000" pitchFamily="2" charset="2"/>
              </a:rPr>
              <a:t>implementation</a:t>
            </a:r>
            <a:r>
              <a:rPr lang="de-AT" dirty="0">
                <a:sym typeface="Wingdings" panose="05000000000000000000" pitchFamily="2" charset="2"/>
              </a:rPr>
              <a:t> „</a:t>
            </a:r>
            <a:r>
              <a:rPr lang="en-GB" dirty="0"/>
              <a:t>only to the absolutely necessary extent to maintain the high Austrian standard” and without amending the existing relevant regulations</a:t>
            </a:r>
          </a:p>
          <a:p>
            <a:pPr>
              <a:spcBef>
                <a:spcPts val="1200"/>
              </a:spcBef>
            </a:pPr>
            <a:r>
              <a:rPr lang="de-AT" u="sng" dirty="0"/>
              <a:t>New </a:t>
            </a:r>
            <a:r>
              <a:rPr lang="de-AT" u="sng" dirty="0" err="1"/>
              <a:t>regulations</a:t>
            </a:r>
            <a:r>
              <a:rPr lang="de-AT" u="sng" dirty="0"/>
              <a:t>: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b="1" dirty="0"/>
              <a:t>Federal Act on certain aspects of cross-border mediation in civil and commercial matters in the European Union (EU Mediation Act) </a:t>
            </a:r>
            <a:r>
              <a:rPr lang="en-GB" dirty="0"/>
              <a:t>– </a:t>
            </a:r>
            <a:br>
              <a:rPr lang="en-GB" dirty="0"/>
            </a:br>
            <a:r>
              <a:rPr lang="en-GB" dirty="0"/>
              <a:t>geographical and subject-matter scope extends only to </a:t>
            </a:r>
            <a:r>
              <a:rPr lang="en-GB" b="1" dirty="0">
                <a:solidFill>
                  <a:srgbClr val="C00000"/>
                </a:solidFill>
              </a:rPr>
              <a:t>cross-border disputes </a:t>
            </a:r>
            <a:r>
              <a:rPr lang="en-GB" dirty="0"/>
              <a:t>in </a:t>
            </a:r>
            <a:r>
              <a:rPr lang="en-GB" b="1" dirty="0">
                <a:solidFill>
                  <a:srgbClr val="C00000"/>
                </a:solidFill>
              </a:rPr>
              <a:t>civil</a:t>
            </a:r>
            <a:r>
              <a:rPr lang="en-GB" dirty="0"/>
              <a:t> and commercial </a:t>
            </a:r>
            <a:r>
              <a:rPr lang="en-GB" b="1" dirty="0">
                <a:solidFill>
                  <a:srgbClr val="C00000"/>
                </a:solidFill>
              </a:rPr>
              <a:t>matters (including mediation in divorce matters)</a:t>
            </a:r>
            <a:endParaRPr lang="de-AT" b="1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GB" dirty="0"/>
              <a:t>Exception mediation settlement: enforceability regulated in Civil Procedure Code, applies to all mediations, also national mediations</a:t>
            </a:r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en-GB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dirty="0"/>
          </a:p>
          <a:p>
            <a:pPr marL="285750" indent="-28575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 dirty="0"/>
          </a:p>
          <a:p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5568595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374828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Suspension of time limits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150" y="260648"/>
            <a:ext cx="961496" cy="821924"/>
          </a:xfrm>
          <a:prstGeom prst="rect">
            <a:avLst/>
          </a:prstGeom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100909"/>
              </p:ext>
            </p:extLst>
          </p:nvPr>
        </p:nvGraphicFramePr>
        <p:xfrm>
          <a:off x="383738" y="1196752"/>
          <a:ext cx="8362112" cy="5517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0528">
                  <a:extLst>
                    <a:ext uri="{9D8B030D-6E8A-4147-A177-3AD203B41FA5}">
                      <a16:colId xmlns:a16="http://schemas.microsoft.com/office/drawing/2014/main" val="3477662350"/>
                    </a:ext>
                  </a:extLst>
                </a:gridCol>
                <a:gridCol w="2090528">
                  <a:extLst>
                    <a:ext uri="{9D8B030D-6E8A-4147-A177-3AD203B41FA5}">
                      <a16:colId xmlns:a16="http://schemas.microsoft.com/office/drawing/2014/main" val="423653071"/>
                    </a:ext>
                  </a:extLst>
                </a:gridCol>
                <a:gridCol w="2090528">
                  <a:extLst>
                    <a:ext uri="{9D8B030D-6E8A-4147-A177-3AD203B41FA5}">
                      <a16:colId xmlns:a16="http://schemas.microsoft.com/office/drawing/2014/main" val="2493672974"/>
                    </a:ext>
                  </a:extLst>
                </a:gridCol>
                <a:gridCol w="2090528">
                  <a:extLst>
                    <a:ext uri="{9D8B030D-6E8A-4147-A177-3AD203B41FA5}">
                      <a16:colId xmlns:a16="http://schemas.microsoft.com/office/drawing/2014/main" val="454285599"/>
                    </a:ext>
                  </a:extLst>
                </a:gridCol>
              </a:tblGrid>
              <a:tr h="615082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Mediation</a:t>
                      </a:r>
                      <a:r>
                        <a:rPr lang="de-AT" baseline="0" dirty="0"/>
                        <a:t> </a:t>
                      </a:r>
                      <a:r>
                        <a:rPr lang="de-AT" baseline="0" dirty="0" err="1"/>
                        <a:t>Directive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Civil</a:t>
                      </a:r>
                      <a:r>
                        <a:rPr lang="de-AT" dirty="0"/>
                        <a:t> Law Mediation</a:t>
                      </a:r>
                      <a:r>
                        <a:rPr lang="de-AT" baseline="0" dirty="0"/>
                        <a:t> Act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Non-registered </a:t>
                      </a:r>
                      <a:r>
                        <a:rPr lang="de-AT" dirty="0" err="1"/>
                        <a:t>mediators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EU-Mediation 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467025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/>
                        <a:t>Art.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/>
                        <a:t>Art.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judicial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rule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for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dirty="0" err="1"/>
                        <a:t>preliminary</a:t>
                      </a:r>
                      <a:r>
                        <a:rPr lang="de-AT" sz="1400" dirty="0"/>
                        <a:t> out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court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settlement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conferences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/>
                        <a:t>Art.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50816"/>
                  </a:ext>
                </a:extLst>
              </a:tr>
              <a:tr h="1728089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parties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who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choose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mediation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shall</a:t>
                      </a:r>
                      <a:r>
                        <a:rPr lang="de-AT" sz="1400" dirty="0"/>
                        <a:t> not </a:t>
                      </a:r>
                      <a:r>
                        <a:rPr lang="de-AT" sz="1400" dirty="0" err="1"/>
                        <a:t>subsequently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be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prevented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from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initiating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judicial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proceedings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or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arbitration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by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expiry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of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limitation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or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prescription</a:t>
                      </a:r>
                      <a:r>
                        <a:rPr lang="de-AT" sz="14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AT" sz="1400" b="0" baseline="0" dirty="0" err="1">
                          <a:solidFill>
                            <a:schemeClr val="tx1"/>
                          </a:solidFill>
                        </a:rPr>
                        <a:t>periods</a:t>
                      </a:r>
                      <a:endParaRPr lang="de-AT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suspension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of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the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beginning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and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continuation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of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limitation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periods</a:t>
                      </a:r>
                      <a:endParaRPr lang="de-AT" sz="1400" baseline="0" dirty="0">
                        <a:sym typeface="Wingdings" panose="05000000000000000000" pitchFamily="2" charset="2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+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other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substantive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-legal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periods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(also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preclusive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periods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)</a:t>
                      </a:r>
                      <a:endParaRPr lang="de-AT" sz="1400" dirty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expiry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suspension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limitation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periods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expiry suspension</a:t>
                      </a:r>
                      <a:r>
                        <a:rPr lang="en-US" sz="1400" baseline="0" dirty="0">
                          <a:sym typeface="Wingdings" panose="05000000000000000000" pitchFamily="2" charset="2"/>
                        </a:rPr>
                        <a:t> of limitation periods + other legal periods (e.g. short exclusion periods)</a:t>
                      </a:r>
                      <a:endParaRPr lang="en-US" sz="1400" dirty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1652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automatically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applicable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="0" dirty="0">
                          <a:sym typeface="Wingdings" panose="05000000000000000000" pitchFamily="2" charset="2"/>
                        </a:rPr>
                        <a:t>all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mutual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rights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and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claims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of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="1" dirty="0" err="1">
                          <a:sym typeface="Wingdings" panose="05000000000000000000" pitchFamily="2" charset="2"/>
                        </a:rPr>
                        <a:t>family</a:t>
                      </a:r>
                      <a:r>
                        <a:rPr lang="de-AT" sz="1400" b="1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="1" dirty="0" err="1">
                          <a:sym typeface="Wingdings" panose="05000000000000000000" pitchFamily="2" charset="2"/>
                        </a:rPr>
                        <a:t>law</a:t>
                      </a:r>
                      <a:endParaRPr lang="de-AT" sz="1400" b="1" dirty="0">
                        <a:sym typeface="Wingdings" panose="05000000000000000000" pitchFamily="2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>
                          <a:sym typeface="Wingdings" panose="05000000000000000000" pitchFamily="2" charset="2"/>
                        </a:rPr>
                        <a:t>only</a:t>
                      </a:r>
                      <a:r>
                        <a:rPr lang="en-US" sz="1400" dirty="0">
                          <a:sym typeface="Wingdings" panose="05000000000000000000" pitchFamily="2" charset="2"/>
                        </a:rPr>
                        <a:t> applicable to rights and claims that are subject of the mediation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8572566"/>
                  </a:ext>
                </a:extLst>
              </a:tr>
              <a:tr h="907979">
                <a:tc>
                  <a:txBody>
                    <a:bodyPr/>
                    <a:lstStyle/>
                    <a:p>
                      <a:pPr algn="l"/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possibility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baseline="0" dirty="0" err="1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baseline="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extent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suspension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other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claims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A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no possibility to extent</a:t>
                      </a:r>
                      <a:r>
                        <a:rPr lang="en-US" sz="1400" baseline="0" dirty="0">
                          <a:sym typeface="Wingdings" panose="05000000000000000000" pitchFamily="2" charset="2"/>
                        </a:rPr>
                        <a:t> suspension to other claims</a:t>
                      </a:r>
                      <a:endParaRPr lang="de-AT" sz="14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87626"/>
                  </a:ext>
                </a:extLst>
              </a:tr>
              <a:tr h="671540">
                <a:tc>
                  <a:txBody>
                    <a:bodyPr/>
                    <a:lstStyle/>
                    <a:p>
                      <a:pPr algn="l"/>
                      <a:endParaRPr lang="de-AT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obligation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to</a:t>
                      </a:r>
                      <a:r>
                        <a:rPr lang="de-AT" sz="1400" dirty="0"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de-AT" sz="1400" dirty="0" err="1">
                          <a:sym typeface="Wingdings" panose="05000000000000000000" pitchFamily="2" charset="2"/>
                        </a:rPr>
                        <a:t>document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ym typeface="Wingdings" panose="05000000000000000000" pitchFamily="2" charset="2"/>
                        </a:rPr>
                        <a:t>no obligation to document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926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07027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type="subTitle" idx="1"/>
          </p:nvPr>
        </p:nvSpPr>
        <p:spPr>
          <a:xfrm>
            <a:off x="500034" y="1700808"/>
            <a:ext cx="7992888" cy="4320480"/>
          </a:xfrm>
        </p:spPr>
        <p:txBody>
          <a:bodyPr/>
          <a:lstStyle/>
          <a:p>
            <a:pPr marL="0" indent="0">
              <a:buNone/>
            </a:pP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034" y="374828"/>
            <a:ext cx="6768752" cy="648073"/>
          </a:xfrm>
        </p:spPr>
        <p:txBody>
          <a:bodyPr/>
          <a:lstStyle/>
          <a:p>
            <a:r>
              <a:rPr lang="de-AT" sz="2500" dirty="0">
                <a:solidFill>
                  <a:srgbClr val="C00000"/>
                </a:solidFill>
              </a:rPr>
              <a:t>Mediation</a:t>
            </a:r>
            <a:br>
              <a:rPr lang="de-AT" sz="2500" dirty="0">
                <a:solidFill>
                  <a:srgbClr val="C00000"/>
                </a:solidFill>
              </a:rPr>
            </a:br>
            <a:r>
              <a:rPr lang="en-GB" sz="25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Confidentiality</a:t>
            </a:r>
            <a:endParaRPr lang="de-AT" sz="25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Fußzeilenplatzhalter 9"/>
          <p:cNvSpPr txBox="1">
            <a:spLocks/>
          </p:cNvSpPr>
          <p:nvPr/>
        </p:nvSpPr>
        <p:spPr>
          <a:xfrm>
            <a:off x="500034" y="6143644"/>
            <a:ext cx="8215370" cy="285752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AT" sz="1200" b="1" dirty="0"/>
              <a:t>Research Field ADR &amp; </a:t>
            </a:r>
            <a:r>
              <a:rPr lang="de-AT" sz="1200" b="1" dirty="0" err="1"/>
              <a:t>Mediation@Uni</a:t>
            </a:r>
            <a:r>
              <a:rPr lang="de-AT" sz="1200" b="1" dirty="0"/>
              <a:t> Graz</a:t>
            </a:r>
          </a:p>
        </p:txBody>
      </p:sp>
      <p:pic>
        <p:nvPicPr>
          <p:cNvPr id="17" name="Grafik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6150" y="260648"/>
            <a:ext cx="961496" cy="821924"/>
          </a:xfrm>
          <a:prstGeom prst="rect">
            <a:avLst/>
          </a:prstGeom>
        </p:spPr>
      </p:pic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597819"/>
              </p:ext>
            </p:extLst>
          </p:nvPr>
        </p:nvGraphicFramePr>
        <p:xfrm>
          <a:off x="281339" y="1224528"/>
          <a:ext cx="8652760" cy="527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190">
                  <a:extLst>
                    <a:ext uri="{9D8B030D-6E8A-4147-A177-3AD203B41FA5}">
                      <a16:colId xmlns:a16="http://schemas.microsoft.com/office/drawing/2014/main" val="3477662350"/>
                    </a:ext>
                  </a:extLst>
                </a:gridCol>
                <a:gridCol w="2163190">
                  <a:extLst>
                    <a:ext uri="{9D8B030D-6E8A-4147-A177-3AD203B41FA5}">
                      <a16:colId xmlns:a16="http://schemas.microsoft.com/office/drawing/2014/main" val="423653071"/>
                    </a:ext>
                  </a:extLst>
                </a:gridCol>
                <a:gridCol w="2163190">
                  <a:extLst>
                    <a:ext uri="{9D8B030D-6E8A-4147-A177-3AD203B41FA5}">
                      <a16:colId xmlns:a16="http://schemas.microsoft.com/office/drawing/2014/main" val="2493672974"/>
                    </a:ext>
                  </a:extLst>
                </a:gridCol>
                <a:gridCol w="2163190">
                  <a:extLst>
                    <a:ext uri="{9D8B030D-6E8A-4147-A177-3AD203B41FA5}">
                      <a16:colId xmlns:a16="http://schemas.microsoft.com/office/drawing/2014/main" val="454285599"/>
                    </a:ext>
                  </a:extLst>
                </a:gridCol>
              </a:tblGrid>
              <a:tr h="615082"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Mediation</a:t>
                      </a:r>
                      <a:r>
                        <a:rPr lang="de-AT" baseline="0" dirty="0"/>
                        <a:t> </a:t>
                      </a:r>
                      <a:r>
                        <a:rPr lang="de-AT" baseline="0" dirty="0" err="1"/>
                        <a:t>Directive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 err="1"/>
                        <a:t>Civil</a:t>
                      </a:r>
                      <a:r>
                        <a:rPr lang="de-AT" dirty="0"/>
                        <a:t> Law Mediation</a:t>
                      </a:r>
                      <a:r>
                        <a:rPr lang="de-AT" baseline="0" dirty="0"/>
                        <a:t> Act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Non-registered </a:t>
                      </a:r>
                      <a:r>
                        <a:rPr lang="de-AT" dirty="0" err="1"/>
                        <a:t>mediators</a:t>
                      </a:r>
                      <a:endParaRPr lang="de-AT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dirty="0"/>
                        <a:t>EU-Mediation Act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84467025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/>
                        <a:t>Art.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/>
                        <a:t>Art. 18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/>
                        <a:t>Art. 320 Code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Civil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Procedure</a:t>
                      </a:r>
                      <a:endParaRPr lang="de-AT" sz="1400" baseline="0" dirty="0"/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baseline="0" dirty="0"/>
                        <a:t>Art 157. Code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Criminal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Procedure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AT" sz="1400" dirty="0" err="1"/>
                        <a:t>Officially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recognised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duty</a:t>
                      </a:r>
                      <a:r>
                        <a:rPr lang="de-AT" sz="1400" dirty="0"/>
                        <a:t> (e.g. Industrial Code)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de-AT" sz="1400" dirty="0"/>
                        <a:t>Art. 321</a:t>
                      </a:r>
                      <a:r>
                        <a:rPr lang="de-AT" sz="1400" baseline="0" dirty="0"/>
                        <a:t> Code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Civil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Procedure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/>
                        <a:t>Art 3.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/>
                        <a:t>Art.</a:t>
                      </a:r>
                      <a:r>
                        <a:rPr lang="de-AT" sz="1400" baseline="0" dirty="0"/>
                        <a:t> 321 Code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Civil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Procedure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7450816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applies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to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mediators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and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those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involved</a:t>
                      </a:r>
                      <a:r>
                        <a:rPr lang="de-AT" sz="1400" baseline="0" dirty="0"/>
                        <a:t> in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administration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mediation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process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applies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to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mediators</a:t>
                      </a:r>
                      <a:r>
                        <a:rPr lang="de-AT" sz="1400" baseline="0" dirty="0"/>
                        <a:t>, </a:t>
                      </a:r>
                      <a:r>
                        <a:rPr lang="de-AT" sz="1400" baseline="0" dirty="0" err="1"/>
                        <a:t>his</a:t>
                      </a:r>
                      <a:r>
                        <a:rPr lang="de-AT" sz="1400" baseline="0" dirty="0"/>
                        <a:t>/her </a:t>
                      </a:r>
                      <a:r>
                        <a:rPr lang="de-AT" sz="1400" baseline="0" dirty="0" err="1"/>
                        <a:t>supporting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staff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and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practical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trainees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mediator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applies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mediators</a:t>
                      </a:r>
                      <a:r>
                        <a:rPr lang="de-AT" sz="1400" baseline="0" dirty="0"/>
                        <a:t> (</a:t>
                      </a:r>
                      <a:r>
                        <a:rPr lang="de-AT" sz="1400" baseline="0" dirty="0" err="1"/>
                        <a:t>respectively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persons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affected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by</a:t>
                      </a:r>
                      <a:r>
                        <a:rPr lang="de-AT" sz="1400" baseline="0" dirty="0"/>
                        <a:t> an </a:t>
                      </a:r>
                      <a:r>
                        <a:rPr lang="de-AT" sz="1400" baseline="0" dirty="0" err="1"/>
                        <a:t>officially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recognised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duty</a:t>
                      </a:r>
                      <a:r>
                        <a:rPr lang="de-AT" sz="1400" baseline="0" dirty="0"/>
                        <a:t>)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applies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to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mediators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and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those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involved</a:t>
                      </a:r>
                      <a:r>
                        <a:rPr lang="de-AT" sz="1400" baseline="0" dirty="0"/>
                        <a:t> in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conduct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of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mediation</a:t>
                      </a:r>
                      <a:r>
                        <a:rPr lang="de-AT" sz="1400" baseline="0" dirty="0"/>
                        <a:t> 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3602257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parties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can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agree</a:t>
                      </a:r>
                      <a:r>
                        <a:rPr lang="de-AT" sz="1400" baseline="0" dirty="0"/>
                        <a:t> on a </a:t>
                      </a:r>
                      <a:r>
                        <a:rPr lang="de-AT" sz="1400" baseline="0" dirty="0" err="1"/>
                        <a:t>release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from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obligation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parties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cannot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release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from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obligation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parties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can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release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from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obligation</a:t>
                      </a:r>
                      <a:r>
                        <a:rPr lang="de-AT" sz="1400" baseline="0" dirty="0"/>
                        <a:t> in a </a:t>
                      </a:r>
                      <a:r>
                        <a:rPr lang="de-AT" sz="1400" baseline="0" dirty="0" err="1"/>
                        <a:t>legally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effective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way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parties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can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agree</a:t>
                      </a:r>
                      <a:r>
                        <a:rPr lang="de-AT" sz="1400" baseline="0" dirty="0"/>
                        <a:t> on a </a:t>
                      </a:r>
                      <a:r>
                        <a:rPr lang="de-AT" sz="1400" baseline="0" dirty="0" err="1"/>
                        <a:t>release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from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the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obligation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493849"/>
                  </a:ext>
                </a:extLst>
              </a:tr>
              <a:tr h="702951"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exceptions</a:t>
                      </a:r>
                      <a:r>
                        <a:rPr lang="de-AT" sz="1400" dirty="0"/>
                        <a:t>: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 err="1"/>
                        <a:t>considerations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public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policy</a:t>
                      </a:r>
                      <a:endParaRPr lang="de-AT" sz="1400" dirty="0"/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 err="1"/>
                        <a:t>disclosure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content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agreement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necessary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implement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enforce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agreement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no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exceptions</a:t>
                      </a:r>
                      <a:r>
                        <a:rPr lang="de-AT" sz="1400" dirty="0"/>
                        <a:t>, but </a:t>
                      </a:r>
                      <a:r>
                        <a:rPr lang="de-AT" sz="1400" dirty="0" err="1"/>
                        <a:t>justification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regarding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punishment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according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Civil</a:t>
                      </a:r>
                      <a:r>
                        <a:rPr lang="de-AT" sz="1400" dirty="0"/>
                        <a:t> Law Mediation Act: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public</a:t>
                      </a:r>
                      <a:r>
                        <a:rPr lang="de-AT" sz="1400" baseline="0" dirty="0"/>
                        <a:t> </a:t>
                      </a:r>
                      <a:r>
                        <a:rPr lang="de-AT" sz="1400" baseline="0" dirty="0" err="1"/>
                        <a:t>or</a:t>
                      </a:r>
                      <a:r>
                        <a:rPr lang="de-AT" sz="1400" baseline="0" dirty="0"/>
                        <a:t> private </a:t>
                      </a:r>
                      <a:r>
                        <a:rPr lang="de-AT" sz="1400" baseline="0" dirty="0" err="1"/>
                        <a:t>interest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400" dirty="0" err="1"/>
                        <a:t>exceptions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dependent</a:t>
                      </a:r>
                      <a:r>
                        <a:rPr lang="de-AT" sz="1400" dirty="0"/>
                        <a:t> on </a:t>
                      </a:r>
                      <a:r>
                        <a:rPr lang="de-AT" sz="1400" dirty="0" err="1"/>
                        <a:t>the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officially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recognised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duty</a:t>
                      </a:r>
                      <a:endParaRPr lang="de-A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AT" sz="1400" dirty="0" err="1"/>
                        <a:t>exceptions</a:t>
                      </a:r>
                      <a:r>
                        <a:rPr lang="de-AT" sz="1400" dirty="0"/>
                        <a:t>: </a:t>
                      </a:r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 err="1"/>
                        <a:t>considerations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public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policy</a:t>
                      </a:r>
                      <a:endParaRPr lang="de-AT" sz="1400" dirty="0"/>
                    </a:p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de-AT" sz="1400" dirty="0" err="1"/>
                        <a:t>disclosure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content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of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agreement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is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necessary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to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implement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or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enforce</a:t>
                      </a:r>
                      <a:r>
                        <a:rPr lang="de-AT" sz="1400" dirty="0"/>
                        <a:t> </a:t>
                      </a:r>
                      <a:r>
                        <a:rPr lang="de-AT" sz="1400" dirty="0" err="1"/>
                        <a:t>agreement</a:t>
                      </a:r>
                      <a:endParaRPr lang="de-A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41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91242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897</Words>
  <Application>Microsoft Office PowerPoint</Application>
  <PresentationFormat>On-screen Show (4:3)</PresentationFormat>
  <Paragraphs>164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Verdana</vt:lpstr>
      <vt:lpstr>Wingdings</vt:lpstr>
      <vt:lpstr>Larissa</vt:lpstr>
      <vt:lpstr>PowerPoint Presentation</vt:lpstr>
      <vt:lpstr>Mediation Law in Austria Overview</vt:lpstr>
      <vt:lpstr>Mediation Law in Austria A cross-border divorce</vt:lpstr>
      <vt:lpstr>Mediation Law in Austria Civil Law Mediation Act (2003)</vt:lpstr>
      <vt:lpstr>Mediation Law in Austria Civil Law Mediation Act (2003)</vt:lpstr>
      <vt:lpstr>Mediation Non-Registered Mediators</vt:lpstr>
      <vt:lpstr>Mediation Mediation Directive 2008/52/EC on certain aspects of mediation in civil and commercial matters</vt:lpstr>
      <vt:lpstr>Mediation Suspension of time limits</vt:lpstr>
      <vt:lpstr>Mediation Confidentiality</vt:lpstr>
      <vt:lpstr>  Mediation Cross-border – Relationship between Civil Law Mediation Act and EU Mediation Act</vt:lpstr>
      <vt:lpstr>  Mediation Results &amp; Consequences</vt:lpstr>
      <vt:lpstr>PowerPoint Presentation</vt:lpstr>
    </vt:vector>
  </TitlesOfParts>
  <Company>Karl-Franzens-Universität Graz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Administrator</dc:creator>
  <cp:lastModifiedBy>Natalija Kaminskienė</cp:lastModifiedBy>
  <cp:revision>495</cp:revision>
  <cp:lastPrinted>2019-01-22T18:15:29Z</cp:lastPrinted>
  <dcterms:created xsi:type="dcterms:W3CDTF">2014-04-01T07:25:33Z</dcterms:created>
  <dcterms:modified xsi:type="dcterms:W3CDTF">2019-01-23T08:54:39Z</dcterms:modified>
</cp:coreProperties>
</file>